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 id="257" r:id="rId3"/>
    <p:sldId id="258" r:id="rId4"/>
    <p:sldId id="259" r:id="rId5"/>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1" d="100"/>
          <a:sy n="111" d="100"/>
        </p:scale>
        <p:origin x="-166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7EAF463A-BC7C-46EE-9F1E-7F377CCA4891}" type="datetimeFigureOut">
              <a:rPr lang="en-US" smtClean="0"/>
              <a:pPr/>
              <a:t>11/11/2015</a:t>
            </a:fld>
            <a:endParaRPr lang="en-US"/>
          </a:p>
        </p:txBody>
      </p:sp>
      <p:sp>
        <p:nvSpPr>
          <p:cNvPr id="19" name="Нижний колонтитул 18"/>
          <p:cNvSpPr>
            <a:spLocks noGrp="1"/>
          </p:cNvSpPr>
          <p:nvPr>
            <p:ph type="ftr" sz="quarter" idx="11"/>
          </p:nvPr>
        </p:nvSpPr>
        <p:spPr/>
        <p:txBody>
          <a:bodyPr/>
          <a:lstStyle/>
          <a:p>
            <a:endParaRPr lang="en-US"/>
          </a:p>
        </p:txBody>
      </p:sp>
      <p:sp>
        <p:nvSpPr>
          <p:cNvPr id="27" name="Номер слайда 26"/>
          <p:cNvSpPr>
            <a:spLocks noGrp="1"/>
          </p:cNvSpPr>
          <p:nvPr>
            <p:ph type="sldNum" sz="quarter" idx="12"/>
          </p:nvPr>
        </p:nvSpPr>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11/11/2015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11/11/2015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11/11/2015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11/11/2015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11/11/2015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EAF463A-BC7C-46EE-9F1E-7F377CCA4891}" type="datetimeFigureOut">
              <a:rPr lang="en-US" smtClean="0"/>
              <a:pPr/>
              <a:t>11/11/2015</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7EAF463A-BC7C-46EE-9F1E-7F377CCA4891}" type="datetimeFigureOut">
              <a:rPr lang="en-US" smtClean="0"/>
              <a:pPr/>
              <a:t>11/11/2015</a:t>
            </a:fld>
            <a:endParaRPr lang="en-US"/>
          </a:p>
        </p:txBody>
      </p:sp>
      <p:sp>
        <p:nvSpPr>
          <p:cNvPr id="8" name="Номер слайда 7"/>
          <p:cNvSpPr>
            <a:spLocks noGrp="1"/>
          </p:cNvSpPr>
          <p:nvPr>
            <p:ph type="sldNum" sz="quarter" idx="11"/>
          </p:nvPr>
        </p:nvSpPr>
        <p:spPr/>
        <p:txBody>
          <a:bodyPr/>
          <a:lstStyle/>
          <a:p>
            <a:fld id="{A483448D-3A78-4528-A469-B745A65DA480}" type="slidenum">
              <a:rPr lang="en-US" smtClean="0"/>
              <a:pPr/>
              <a:t>‹#›</a:t>
            </a:fld>
            <a:endParaRPr lang="en-US"/>
          </a:p>
        </p:txBody>
      </p:sp>
      <p:sp>
        <p:nvSpPr>
          <p:cNvPr id="9" name="Нижний колонтитул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11/11/2015</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11/11/2015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a:xfrm>
            <a:off x="8156448" y="6422064"/>
            <a:ext cx="762000" cy="365125"/>
          </a:xfrm>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7EAF463A-BC7C-46EE-9F1E-7F377CCA4891}" type="datetimeFigureOut">
              <a:rPr lang="en-US" smtClean="0"/>
              <a:pPr/>
              <a:t>11/11/2015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EAF463A-BC7C-46EE-9F1E-7F377CCA4891}" type="datetimeFigureOut">
              <a:rPr lang="en-US" smtClean="0"/>
              <a:pPr/>
              <a:t>11/11/2015</a:t>
            </a:fld>
            <a:endParaRPr lang="en-US"/>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A483448D-3A78-4528-A469-B745A65DA48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dirty="0"/>
          </a:p>
        </p:txBody>
      </p:sp>
      <p:pic>
        <p:nvPicPr>
          <p:cNvPr id="1026" name="Picture 2"/>
          <p:cNvPicPr>
            <a:picLocks noChangeAspect="1" noChangeArrowheads="1"/>
          </p:cNvPicPr>
          <p:nvPr/>
        </p:nvPicPr>
        <p:blipFill>
          <a:blip r:embed="rId2"/>
          <a:srcRect/>
          <a:stretch>
            <a:fillRect/>
          </a:stretch>
        </p:blipFill>
        <p:spPr bwMode="auto">
          <a:xfrm>
            <a:off x="0" y="1"/>
            <a:ext cx="9144000" cy="6857999"/>
          </a:xfrm>
          <a:prstGeom prst="rect">
            <a:avLst/>
          </a:prstGeom>
          <a:noFill/>
          <a:ln w="9525">
            <a:noFill/>
            <a:miter lim="800000"/>
            <a:headEnd/>
            <a:tailEnd/>
          </a:ln>
          <a:effectLst/>
        </p:spPr>
      </p:pic>
      <p:sp>
        <p:nvSpPr>
          <p:cNvPr id="2" name="Заголовок 1"/>
          <p:cNvSpPr>
            <a:spLocks noGrp="1"/>
          </p:cNvSpPr>
          <p:nvPr>
            <p:ph type="ctrTitle"/>
          </p:nvPr>
        </p:nvSpPr>
        <p:spPr>
          <a:xfrm>
            <a:off x="685800" y="152401"/>
            <a:ext cx="7467600" cy="1828799"/>
          </a:xfrm>
        </p:spPr>
        <p:txBody>
          <a:bodyPr>
            <a:normAutofit/>
          </a:bodyPr>
          <a:lstStyle/>
          <a:p>
            <a:r>
              <a:rPr lang="en-US" dirty="0" smtClean="0">
                <a:latin typeface="Algerian" pitchFamily="82" charset="0"/>
              </a:rPr>
              <a:t>British parliament</a:t>
            </a:r>
            <a:br>
              <a:rPr lang="en-US" dirty="0" smtClean="0">
                <a:latin typeface="Algerian" pitchFamily="82" charset="0"/>
              </a:rPr>
            </a:b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76200"/>
            <a:ext cx="8006868" cy="1295400"/>
          </a:xfrm>
        </p:spPr>
        <p:txBody>
          <a:bodyPr>
            <a:normAutofit/>
          </a:bodyPr>
          <a:lstStyle/>
          <a:p>
            <a:r>
              <a:rPr lang="ru-RU" b="0" dirty="0" smtClean="0"/>
              <a:t/>
            </a:r>
            <a:br>
              <a:rPr lang="ru-RU" b="0" dirty="0" smtClean="0"/>
            </a:br>
            <a:r>
              <a:rPr lang="en-US" b="0" dirty="0" smtClean="0">
                <a:effectLst>
                  <a:outerShdw blurRad="38100" dist="38100" dir="2700000" algn="tl">
                    <a:srgbClr val="000000">
                      <a:alpha val="43137"/>
                    </a:srgbClr>
                  </a:outerShdw>
                </a:effectLst>
                <a:latin typeface="Algerian" pitchFamily="82" charset="0"/>
              </a:rPr>
              <a:t>Elizabeth II is the reigning monarch of great Britain</a:t>
            </a:r>
            <a:br>
              <a:rPr lang="en-US" b="0" dirty="0" smtClean="0">
                <a:effectLst>
                  <a:outerShdw blurRad="38100" dist="38100" dir="2700000" algn="tl">
                    <a:srgbClr val="000000">
                      <a:alpha val="43137"/>
                    </a:srgbClr>
                  </a:outerShdw>
                </a:effectLst>
                <a:latin typeface="Algerian" pitchFamily="82" charset="0"/>
              </a:rPr>
            </a:br>
            <a:endParaRPr lang="ru-RU" dirty="0">
              <a:effectLst>
                <a:outerShdw blurRad="38100" dist="38100" dir="2700000" algn="tl">
                  <a:srgbClr val="000000">
                    <a:alpha val="43137"/>
                  </a:srgbClr>
                </a:outerShdw>
              </a:effectLst>
            </a:endParaRPr>
          </a:p>
        </p:txBody>
      </p:sp>
      <p:pic>
        <p:nvPicPr>
          <p:cNvPr id="2050" name="Picture 2"/>
          <p:cNvPicPr>
            <a:picLocks noGrp="1" noChangeAspect="1" noChangeArrowheads="1"/>
          </p:cNvPicPr>
          <p:nvPr>
            <p:ph type="pic" idx="1"/>
          </p:nvPr>
        </p:nvPicPr>
        <p:blipFill>
          <a:blip r:embed="rId2"/>
          <a:srcRect t="6836" b="6836"/>
          <a:stretch>
            <a:fillRect/>
          </a:stretch>
        </p:blipFill>
        <p:spPr bwMode="auto">
          <a:xfrm>
            <a:off x="838200" y="1600200"/>
            <a:ext cx="3915507" cy="4601307"/>
          </a:xfrm>
          <a:prstGeom prst="rect">
            <a:avLst/>
          </a:prstGeom>
          <a:noFill/>
          <a:ln w="9525">
            <a:noFill/>
            <a:miter lim="800000"/>
            <a:headEnd/>
            <a:tailEnd/>
          </a:ln>
          <a:effectLst/>
        </p:spPr>
      </p:pic>
      <p:sp>
        <p:nvSpPr>
          <p:cNvPr id="4" name="Текст 3"/>
          <p:cNvSpPr>
            <a:spLocks noGrp="1"/>
          </p:cNvSpPr>
          <p:nvPr>
            <p:ph type="body" sz="half" idx="2"/>
          </p:nvPr>
        </p:nvSpPr>
        <p:spPr>
          <a:xfrm>
            <a:off x="4800600" y="1828800"/>
            <a:ext cx="4191000" cy="4343400"/>
          </a:xfrm>
        </p:spPr>
        <p:txBody>
          <a:bodyPr/>
          <a:lstStyle/>
          <a:p>
            <a:r>
              <a:rPr lang="en-US" dirty="0" smtClean="0">
                <a:latin typeface="Arial Narrow" pitchFamily="34" charset="0"/>
              </a:rPr>
              <a:t>Elizabeth II - the oldest British (English) monarch in history. She is currently ranked second in the history of the duration of stay in the British throne (after Queen Victoria) and also second in the world for the duration of your stay as head of state among the incumbent President (after King </a:t>
            </a:r>
            <a:r>
              <a:rPr lang="en-US" dirty="0" err="1" smtClean="0">
                <a:latin typeface="Arial Narrow" pitchFamily="34" charset="0"/>
              </a:rPr>
              <a:t>Bhumibol</a:t>
            </a:r>
            <a:r>
              <a:rPr lang="en-US" dirty="0" smtClean="0">
                <a:latin typeface="Arial Narrow" pitchFamily="34" charset="0"/>
              </a:rPr>
              <a:t> </a:t>
            </a:r>
            <a:r>
              <a:rPr lang="en-US" dirty="0" err="1" smtClean="0">
                <a:latin typeface="Arial Narrow" pitchFamily="34" charset="0"/>
              </a:rPr>
              <a:t>Adulyadej</a:t>
            </a:r>
            <a:r>
              <a:rPr lang="en-US" dirty="0" smtClean="0">
                <a:latin typeface="Arial Narrow" pitchFamily="34" charset="0"/>
              </a:rPr>
              <a:t> of Thailand). Is also the older women in the world - the incumbent president.</a:t>
            </a:r>
            <a:endParaRPr lang="ru-RU" dirty="0">
              <a:latin typeface="Arial Narrow"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62600" y="1219200"/>
            <a:ext cx="3053868" cy="3962400"/>
          </a:xfrm>
        </p:spPr>
        <p:txBody>
          <a:bodyPr>
            <a:normAutofit/>
          </a:bodyPr>
          <a:lstStyle/>
          <a:p>
            <a:r>
              <a:rPr lang="ru-RU" b="0" dirty="0" smtClean="0"/>
              <a:t/>
            </a:r>
            <a:br>
              <a:rPr lang="ru-RU" b="0" dirty="0" smtClean="0"/>
            </a:br>
            <a:r>
              <a:rPr lang="ru-RU" b="0" dirty="0" smtClean="0"/>
              <a:t/>
            </a:r>
            <a:br>
              <a:rPr lang="ru-RU" b="0" dirty="0" smtClean="0"/>
            </a:br>
            <a:r>
              <a:rPr lang="en-US" b="0" dirty="0" smtClean="0"/>
              <a:t/>
            </a:r>
            <a:br>
              <a:rPr lang="en-US" b="0" dirty="0" smtClean="0"/>
            </a:br>
            <a:endParaRPr lang="ru-RU" dirty="0"/>
          </a:p>
        </p:txBody>
      </p:sp>
      <p:pic>
        <p:nvPicPr>
          <p:cNvPr id="3074" name="Picture 2"/>
          <p:cNvPicPr>
            <a:picLocks noGrp="1" noChangeAspect="1" noChangeArrowheads="1"/>
          </p:cNvPicPr>
          <p:nvPr>
            <p:ph type="pic" idx="1"/>
          </p:nvPr>
        </p:nvPicPr>
        <p:blipFill>
          <a:blip r:embed="rId2"/>
          <a:srcRect l="21846" r="21846"/>
          <a:stretch>
            <a:fillRect/>
          </a:stretch>
        </p:blipFill>
        <p:spPr bwMode="auto">
          <a:xfrm>
            <a:off x="1676400" y="1600200"/>
            <a:ext cx="5334000" cy="4419600"/>
          </a:xfrm>
          <a:prstGeom prst="rect">
            <a:avLst/>
          </a:prstGeom>
          <a:noFill/>
          <a:ln w="9525">
            <a:noFill/>
            <a:miter lim="800000"/>
            <a:headEnd/>
            <a:tailEnd/>
          </a:ln>
          <a:effectLst/>
        </p:spPr>
      </p:pic>
      <p:sp>
        <p:nvSpPr>
          <p:cNvPr id="4" name="Текст 3"/>
          <p:cNvSpPr>
            <a:spLocks noGrp="1"/>
          </p:cNvSpPr>
          <p:nvPr>
            <p:ph type="body" sz="half" idx="2"/>
          </p:nvPr>
        </p:nvSpPr>
        <p:spPr>
          <a:xfrm>
            <a:off x="1600200" y="304800"/>
            <a:ext cx="5486400" cy="1066800"/>
          </a:xfrm>
        </p:spPr>
        <p:txBody>
          <a:bodyPr>
            <a:normAutofit/>
          </a:bodyPr>
          <a:lstStyle/>
          <a:p>
            <a:r>
              <a:rPr lang="en-US" sz="1600" dirty="0" smtClean="0">
                <a:latin typeface="Cambria" pitchFamily="18" charset="0"/>
              </a:rPr>
              <a:t>Britain is administered from the Palace of Westminster in London. This is also known as the Houses of Parliament. Parliament is made up of two chambers — the House of Commons and the House of Lords.</a:t>
            </a:r>
            <a:endParaRPr lang="ru-RU" sz="1600" dirty="0">
              <a:latin typeface="Cambria"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274320"/>
            <a:ext cx="8839200" cy="6431280"/>
          </a:xfrm>
        </p:spPr>
        <p:txBody>
          <a:bodyPr>
            <a:normAutofit/>
          </a:bodyPr>
          <a:lstStyle/>
          <a:p>
            <a:r>
              <a:rPr lang="en-US" sz="1600" dirty="0" smtClean="0"/>
              <a:t>The members of the House of Lords are not elected: they qualify to sit in the House because they are bishops of the Church of England, aristocrats who have inherited their seats from their fathers, people with titles. There has been talk of reform in this century because many Britons think that this system is undemocratic.</a:t>
            </a:r>
            <a:br>
              <a:rPr lang="en-US" sz="1600" dirty="0" smtClean="0"/>
            </a:br>
            <a:r>
              <a:rPr lang="en-US" sz="1600" dirty="0" smtClean="0"/>
              <a:t>The House of Commons, by contrast, has 650 seats which are occupied by Members of Parliament (MPs) who are elected by the British public. The United Kingdom is divided into constituencies, each of which has an elected MP in the House of Commons.</a:t>
            </a:r>
            <a:br>
              <a:rPr lang="en-US" sz="1600" dirty="0" smtClean="0"/>
            </a:br>
            <a:r>
              <a:rPr lang="en-US" sz="1600" dirty="0" smtClean="0"/>
              <a:t>Each of the major political parties appoints a representative (candidate) to compete for each seat. Smaller parties may have a candidate in only a few constituencies. There may be five or more parties, fighting for one seat, but only one person — the candidate who gets the greatest number of votes — can win.</a:t>
            </a:r>
            <a:br>
              <a:rPr lang="en-US" sz="1600" dirty="0" smtClean="0"/>
            </a:br>
            <a:r>
              <a:rPr lang="en-US" sz="1600" dirty="0" smtClean="0"/>
              <a:t>Some parties win a lot of seats and some win very few, or none at all. The Queen, who is the Head of State, opens and closes Parliament. All new laws are debated (discussed) by MPs in the Commons, then debated in the Lords, and finally signed by the Queen.</a:t>
            </a:r>
            <a:br>
              <a:rPr lang="en-US" sz="1600" dirty="0" smtClean="0"/>
            </a:br>
            <a:endParaRPr lang="ru-RU" sz="1600" dirty="0"/>
          </a:p>
        </p:txBody>
      </p:sp>
    </p:spTree>
  </p:cSld>
  <p:clrMapOvr>
    <a:masterClrMapping/>
  </p:clrMapOvr>
</p:sld>
</file>

<file path=ppt/theme/theme1.xml><?xml version="1.0" encoding="utf-8"?>
<a:theme xmlns:a="http://schemas.openxmlformats.org/drawingml/2006/main" name="Техническая">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TotalTime>
  <Words>178</Words>
  <PresentationFormat>Экран (4:3)</PresentationFormat>
  <Paragraphs>6</Paragraphs>
  <Slides>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vt:i4>
      </vt:variant>
    </vt:vector>
  </HeadingPairs>
  <TitlesOfParts>
    <vt:vector size="5" baseType="lpstr">
      <vt:lpstr>Техническая</vt:lpstr>
      <vt:lpstr>British parliament </vt:lpstr>
      <vt:lpstr> Elizabeth II is the reigning monarch of great Britain </vt:lpstr>
      <vt:lpstr>   </vt:lpstr>
      <vt:lpstr>The members of the House of Lords are not elected: they qualify to sit in the House because they are bishops of the Church of England, aristocrats who have inherited their seats from their fathers, people with titles. There has been talk of reform in this century because many Britons think that this system is undemocratic. The House of Commons, by contrast, has 650 seats which are occupied by Members of Parliament (MPs) who are elected by the British public. The United Kingdom is divided into constituencies, each of which has an elected MP in the House of Commons. Each of the major political parties appoints a representative (candidate) to compete for each seat. Smaller parties may have a candidate in only a few constituencies. There may be five or more parties, fighting for one seat, but only one person — the candidate who gets the greatest number of votes — can win. Some parties win a lot of seats and some win very few, or none at all. The Queen, who is the Head of State, opens and closes Parliament. All new laws are debated (discussed) by MPs in the Commons, then debated in the Lords, and finally signed by the Queen.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British parliament </dc:title>
  <cp:lastModifiedBy>Зиканова Алина</cp:lastModifiedBy>
  <cp:revision>4</cp:revision>
  <dcterms:modified xsi:type="dcterms:W3CDTF">2015-11-11T19:59:21Z</dcterms:modified>
</cp:coreProperties>
</file>