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60" r:id="rId5"/>
    <p:sldId id="259"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348" autoAdjust="0"/>
  </p:normalViewPr>
  <p:slideViewPr>
    <p:cSldViewPr>
      <p:cViewPr varScale="1">
        <p:scale>
          <a:sx n="86" d="100"/>
          <a:sy n="86" d="100"/>
        </p:scale>
        <p:origin x="-5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36DC86C-83DA-4AC3-834D-6F1C99E388F3}" type="datetimeFigureOut">
              <a:rPr lang="ru-RU" smtClean="0"/>
              <a:t>15.11.2015</a:t>
            </a:fld>
            <a:endParaRPr lang="ru-RU"/>
          </a:p>
        </p:txBody>
      </p:sp>
      <p:sp>
        <p:nvSpPr>
          <p:cNvPr id="16" name="Номер слайда 15"/>
          <p:cNvSpPr>
            <a:spLocks noGrp="1"/>
          </p:cNvSpPr>
          <p:nvPr>
            <p:ph type="sldNum" sz="quarter" idx="11"/>
          </p:nvPr>
        </p:nvSpPr>
        <p:spPr/>
        <p:txBody>
          <a:bodyPr/>
          <a:lstStyle/>
          <a:p>
            <a:fld id="{D3DD43F0-C9C0-464F-8CE3-2357A8820B4C}"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6DC86C-83DA-4AC3-834D-6F1C99E388F3}" type="datetimeFigureOut">
              <a:rPr lang="ru-RU" smtClean="0"/>
              <a:t>15.11.2015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DD43F0-C9C0-464F-8CE3-2357A8820B4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6DC86C-83DA-4AC3-834D-6F1C99E388F3}" type="datetimeFigureOut">
              <a:rPr lang="ru-RU" smtClean="0"/>
              <a:t>15.11.2015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DD43F0-C9C0-464F-8CE3-2357A8820B4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36DC86C-83DA-4AC3-834D-6F1C99E388F3}" type="datetimeFigureOut">
              <a:rPr lang="ru-RU" smtClean="0"/>
              <a:t>15.11.2015</a:t>
            </a:fld>
            <a:endParaRPr lang="ru-RU"/>
          </a:p>
        </p:txBody>
      </p:sp>
      <p:sp>
        <p:nvSpPr>
          <p:cNvPr id="15" name="Номер слайда 14"/>
          <p:cNvSpPr>
            <a:spLocks noGrp="1"/>
          </p:cNvSpPr>
          <p:nvPr>
            <p:ph type="sldNum" sz="quarter" idx="15"/>
          </p:nvPr>
        </p:nvSpPr>
        <p:spPr/>
        <p:txBody>
          <a:bodyPr/>
          <a:lstStyle>
            <a:lvl1pPr algn="ctr">
              <a:defRPr/>
            </a:lvl1pPr>
          </a:lstStyle>
          <a:p>
            <a:fld id="{D3DD43F0-C9C0-464F-8CE3-2357A8820B4C}"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36DC86C-83DA-4AC3-834D-6F1C99E388F3}" type="datetimeFigureOut">
              <a:rPr lang="ru-RU" smtClean="0"/>
              <a:t>15.11.2015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DD43F0-C9C0-464F-8CE3-2357A8820B4C}"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36DC86C-83DA-4AC3-834D-6F1C99E388F3}" type="datetimeFigureOut">
              <a:rPr lang="ru-RU" smtClean="0"/>
              <a:t>15.11.2015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DD43F0-C9C0-464F-8CE3-2357A8820B4C}"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3DD43F0-C9C0-464F-8CE3-2357A8820B4C}"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36DC86C-83DA-4AC3-834D-6F1C99E388F3}" type="datetimeFigureOut">
              <a:rPr lang="ru-RU" smtClean="0"/>
              <a:t>15.11.2015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36DC86C-83DA-4AC3-834D-6F1C99E388F3}" type="datetimeFigureOut">
              <a:rPr lang="ru-RU" smtClean="0"/>
              <a:t>15.11.2015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DD43F0-C9C0-464F-8CE3-2357A8820B4C}"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6DC86C-83DA-4AC3-834D-6F1C99E388F3}" type="datetimeFigureOut">
              <a:rPr lang="ru-RU" smtClean="0"/>
              <a:t>15.11.2015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DD43F0-C9C0-464F-8CE3-2357A8820B4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36DC86C-83DA-4AC3-834D-6F1C99E388F3}" type="datetimeFigureOut">
              <a:rPr lang="ru-RU" smtClean="0"/>
              <a:t>15.11.2015</a:t>
            </a:fld>
            <a:endParaRPr lang="ru-RU"/>
          </a:p>
        </p:txBody>
      </p:sp>
      <p:sp>
        <p:nvSpPr>
          <p:cNvPr id="9" name="Номер слайда 8"/>
          <p:cNvSpPr>
            <a:spLocks noGrp="1"/>
          </p:cNvSpPr>
          <p:nvPr>
            <p:ph type="sldNum" sz="quarter" idx="15"/>
          </p:nvPr>
        </p:nvSpPr>
        <p:spPr/>
        <p:txBody>
          <a:bodyPr/>
          <a:lstStyle/>
          <a:p>
            <a:fld id="{D3DD43F0-C9C0-464F-8CE3-2357A8820B4C}"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36DC86C-83DA-4AC3-834D-6F1C99E388F3}" type="datetimeFigureOut">
              <a:rPr lang="ru-RU" smtClean="0"/>
              <a:t>15.11.2015</a:t>
            </a:fld>
            <a:endParaRPr lang="ru-RU"/>
          </a:p>
        </p:txBody>
      </p:sp>
      <p:sp>
        <p:nvSpPr>
          <p:cNvPr id="9" name="Номер слайда 8"/>
          <p:cNvSpPr>
            <a:spLocks noGrp="1"/>
          </p:cNvSpPr>
          <p:nvPr>
            <p:ph type="sldNum" sz="quarter" idx="11"/>
          </p:nvPr>
        </p:nvSpPr>
        <p:spPr/>
        <p:txBody>
          <a:bodyPr/>
          <a:lstStyle/>
          <a:p>
            <a:fld id="{D3DD43F0-C9C0-464F-8CE3-2357A8820B4C}"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36DC86C-83DA-4AC3-834D-6F1C99E388F3}" type="datetimeFigureOut">
              <a:rPr lang="ru-RU" smtClean="0"/>
              <a:t>15.11.2015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3DD43F0-C9C0-464F-8CE3-2357A8820B4C}"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look20.jpg"/>
          <p:cNvPicPr>
            <a:picLocks noChangeAspect="1"/>
          </p:cNvPicPr>
          <p:nvPr/>
        </p:nvPicPr>
        <p:blipFill>
          <a:blip r:embed="rId2"/>
          <a:stretch>
            <a:fillRect/>
          </a:stretch>
        </p:blipFill>
        <p:spPr>
          <a:xfrm>
            <a:off x="500034" y="1643050"/>
            <a:ext cx="3324225" cy="4572000"/>
          </a:xfrm>
          <a:prstGeom prst="rect">
            <a:avLst/>
          </a:prstGeom>
          <a:noFill/>
          <a:ln>
            <a:noFill/>
          </a:ln>
        </p:spPr>
      </p:pic>
      <p:sp>
        <p:nvSpPr>
          <p:cNvPr id="4" name="Прямоугольник 3"/>
          <p:cNvSpPr/>
          <p:nvPr/>
        </p:nvSpPr>
        <p:spPr>
          <a:xfrm>
            <a:off x="714348" y="571480"/>
            <a:ext cx="7844263" cy="1107996"/>
          </a:xfrm>
          <a:prstGeom prst="rect">
            <a:avLst/>
          </a:prstGeom>
          <a:noFill/>
        </p:spPr>
        <p:txBody>
          <a:bodyPr wrap="square" lIns="91440" tIns="45720" rIns="91440" bIns="45720">
            <a:spAutoFit/>
          </a:bodyPr>
          <a:lstStyle/>
          <a:p>
            <a:pPr algn="ctr"/>
            <a:r>
              <a:rPr lang="en-US" sz="6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Vintage style</a:t>
            </a:r>
            <a:endParaRPr lang="ru-RU" sz="6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Рисунок 5" descr="look28.jpg"/>
          <p:cNvPicPr>
            <a:picLocks noChangeAspect="1"/>
          </p:cNvPicPr>
          <p:nvPr/>
        </p:nvPicPr>
        <p:blipFill>
          <a:blip r:embed="rId3"/>
          <a:stretch>
            <a:fillRect/>
          </a:stretch>
        </p:blipFill>
        <p:spPr>
          <a:xfrm>
            <a:off x="4500562" y="1643050"/>
            <a:ext cx="3276598" cy="48910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800" decel="100000"/>
                                        <p:tgtEl>
                                          <p:spTgt spid="6"/>
                                        </p:tgtEl>
                                      </p:cBhvr>
                                    </p:animEffect>
                                    <p:anim calcmode="lin" valueType="num">
                                      <p:cBhvr>
                                        <p:cTn id="20" dur="800" decel="100000" fill="hold"/>
                                        <p:tgtEl>
                                          <p:spTgt spid="6"/>
                                        </p:tgtEl>
                                        <p:attrNameLst>
                                          <p:attrName>style.rotation</p:attrName>
                                        </p:attrNameLst>
                                      </p:cBhvr>
                                      <p:tavLst>
                                        <p:tav tm="0">
                                          <p:val>
                                            <p:fltVal val="-90"/>
                                          </p:val>
                                        </p:tav>
                                        <p:tav tm="100000">
                                          <p:val>
                                            <p:fltVal val="0"/>
                                          </p:val>
                                        </p:tav>
                                      </p:tavLst>
                                    </p:anim>
                                    <p:anim calcmode="lin" valueType="num">
                                      <p:cBhvr>
                                        <p:cTn id="21" dur="800" decel="100000" fill="hold"/>
                                        <p:tgtEl>
                                          <p:spTgt spid="6"/>
                                        </p:tgtEl>
                                        <p:attrNameLst>
                                          <p:attrName>ppt_x</p:attrName>
                                        </p:attrNameLst>
                                      </p:cBhvr>
                                      <p:tavLst>
                                        <p:tav tm="0">
                                          <p:val>
                                            <p:strVal val="#ppt_x+0.4"/>
                                          </p:val>
                                        </p:tav>
                                        <p:tav tm="100000">
                                          <p:val>
                                            <p:strVal val="#ppt_x-0.05"/>
                                          </p:val>
                                        </p:tav>
                                      </p:tavLst>
                                    </p:anim>
                                    <p:anim calcmode="lin" valueType="num">
                                      <p:cBhvr>
                                        <p:cTn id="22" dur="800" decel="100000" fill="hold"/>
                                        <p:tgtEl>
                                          <p:spTgt spid="6"/>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25" presetID="25"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30" dur="1000" fill="hold"/>
                                        <p:tgtEl>
                                          <p:spTgt spid="2"/>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vintage-style-clothing4.jpg"/>
          <p:cNvPicPr>
            <a:picLocks noGrp="1" noChangeAspect="1"/>
          </p:cNvPicPr>
          <p:nvPr>
            <p:ph idx="1"/>
          </p:nvPr>
        </p:nvPicPr>
        <p:blipFill>
          <a:blip r:embed="rId2"/>
          <a:stretch>
            <a:fillRect/>
          </a:stretch>
        </p:blipFill>
        <p:spPr>
          <a:xfrm>
            <a:off x="4572000" y="214290"/>
            <a:ext cx="4143404" cy="6215106"/>
          </a:xfrm>
        </p:spPr>
      </p:pic>
      <p:sp>
        <p:nvSpPr>
          <p:cNvPr id="3" name="Заголовок 2"/>
          <p:cNvSpPr>
            <a:spLocks noGrp="1"/>
          </p:cNvSpPr>
          <p:nvPr>
            <p:ph type="title"/>
          </p:nvPr>
        </p:nvSpPr>
        <p:spPr>
          <a:xfrm>
            <a:off x="0" y="428604"/>
            <a:ext cx="8715404" cy="6215106"/>
          </a:xfrm>
        </p:spPr>
        <p:txBody>
          <a:bodyPr>
            <a:noAutofit/>
          </a:bodyPr>
          <a:lstStyle/>
          <a:p>
            <a:r>
              <a:rPr sz="2400" smtClean="0"/>
              <a:t>Vintage" in fashion and design generally implies the original thing the previous generation (i.e. under 30), which is clearly seen "rage" and rush style since its inception. That is why the passion for vintage you need to constantly refer to the history of fashion of different decades of the twentieth century.</a:t>
            </a:r>
            <a:br>
              <a:rPr sz="2400" smtClean="0"/>
            </a:br>
            <a:r>
              <a:rPr sz="2400" smtClean="0"/>
              <a:t>Despite the fact that the demand for vintage clothing has existed since the early 1950's, vintage style appeared, and then came into Vogue in Nacala-ies. Increased public interest in this new direction, are now part of the Western mass culture, was caused largely by a passion for vintage clothing's top models and celebrities such as Julia Roberts, Renee Zellweger, Chloe sevigny,Tatiana Sorokko, Kate moss and Dita von Teese.[1][2] Final confirmation of vintage clothing as a legitimate phenomenon of fashion has been the emergence of First lady Obama Schemichel the evening toilet of the 1950s, American fashion designer Norman Norell (Norman Norell) at the Christmas in Washington concert in December 2010</a:t>
            </a:r>
            <a:endParaRPr lang="ru-RU"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nodeType="clickEffect">
                                  <p:stCondLst>
                                    <p:cond delay="0"/>
                                  </p:stCondLst>
                                  <p:childTnLst>
                                    <p:animEffect transition="out" filter="blinds(horizontal)">
                                      <p:cBhvr>
                                        <p:cTn id="12" dur="2000"/>
                                        <p:tgtEl>
                                          <p:spTgt spid="4"/>
                                        </p:tgtEl>
                                      </p:cBhvr>
                                    </p:animEffect>
                                    <p:set>
                                      <p:cBhvr>
                                        <p:cTn id="13" dur="1" fill="hold">
                                          <p:stCondLst>
                                            <p:cond delay="1999"/>
                                          </p:stCondLst>
                                        </p:cTn>
                                        <p:tgtEl>
                                          <p:spTgt spid="4"/>
                                        </p:tgtEl>
                                        <p:attrNameLst>
                                          <p:attrName>style.visibility</p:attrName>
                                        </p:attrNameLst>
                                      </p:cBhvr>
                                      <p:to>
                                        <p:strVal val="hidden"/>
                                      </p:to>
                                    </p:set>
                                  </p:childTnLst>
                                </p:cTn>
                              </p:par>
                              <p:par>
                                <p:cTn id="14" presetID="25"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0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10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1000" accel="50000" fill="hold">
                                          <p:stCondLst>
                                            <p:cond delay="1000"/>
                                          </p:stCondLst>
                                        </p:cTn>
                                        <p:tgtEl>
                                          <p:spTgt spid="3"/>
                                        </p:tgtEl>
                                        <p:attrNameLst>
                                          <p:attrName>ppt_w</p:attrName>
                                        </p:attrNameLst>
                                      </p:cBhvr>
                                      <p:tavLst>
                                        <p:tav tm="0">
                                          <p:val>
                                            <p:strVal val="#ppt_w*.05"/>
                                          </p:val>
                                        </p:tav>
                                        <p:tav tm="100000">
                                          <p:val>
                                            <p:strVal val="#ppt_w"/>
                                          </p:val>
                                        </p:tav>
                                      </p:tavLst>
                                    </p:anim>
                                    <p:anim calcmode="lin" valueType="num">
                                      <p:cBhvr>
                                        <p:cTn id="19" dur="2000" fill="hold"/>
                                        <p:tgtEl>
                                          <p:spTgt spid="3"/>
                                        </p:tgtEl>
                                        <p:attrNameLst>
                                          <p:attrName>ppt_h</p:attrName>
                                        </p:attrNameLst>
                                      </p:cBhvr>
                                      <p:tavLst>
                                        <p:tav tm="0">
                                          <p:val>
                                            <p:strVal val="#ppt_h"/>
                                          </p:val>
                                        </p:tav>
                                        <p:tav tm="100000">
                                          <p:val>
                                            <p:strVal val="#ppt_h"/>
                                          </p:val>
                                        </p:tav>
                                      </p:tavLst>
                                    </p:anim>
                                    <p:anim calcmode="lin" valueType="num">
                                      <p:cBhvr>
                                        <p:cTn id="20" dur="10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10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1000" accel="50000" fill="hold">
                                          <p:stCondLst>
                                            <p:cond delay="1000"/>
                                          </p:stCondLst>
                                        </p:cTn>
                                        <p:tgtEl>
                                          <p:spTgt spid="3"/>
                                        </p:tgtEl>
                                        <p:attrNameLst>
                                          <p:attrName>ppt_y</p:attrName>
                                        </p:attrNameLst>
                                      </p:cBhvr>
                                      <p:tavLst>
                                        <p:tav tm="0">
                                          <p:val>
                                            <p:strVal val="#ppt_y+.1"/>
                                          </p:val>
                                        </p:tav>
                                        <p:tav tm="100000">
                                          <p:val>
                                            <p:strVal val="#ppt_y"/>
                                          </p:val>
                                        </p:tav>
                                      </p:tavLst>
                                    </p:anim>
                                    <p:animEffect transition="in" filter="fade">
                                      <p:cBhvr>
                                        <p:cTn id="23" dur="2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jovovich_2010080217492318_middle.jpg"/>
          <p:cNvPicPr>
            <a:picLocks noChangeAspect="1"/>
          </p:cNvPicPr>
          <p:nvPr/>
        </p:nvPicPr>
        <p:blipFill>
          <a:blip r:embed="rId2"/>
          <a:stretch>
            <a:fillRect/>
          </a:stretch>
        </p:blipFill>
        <p:spPr>
          <a:xfrm>
            <a:off x="4000496" y="428604"/>
            <a:ext cx="4881580" cy="5857896"/>
          </a:xfrm>
          <a:prstGeom prst="rect">
            <a:avLst/>
          </a:prstGeom>
        </p:spPr>
      </p:pic>
      <p:sp>
        <p:nvSpPr>
          <p:cNvPr id="3" name="Прямоугольник 2"/>
          <p:cNvSpPr/>
          <p:nvPr/>
        </p:nvSpPr>
        <p:spPr>
          <a:xfrm>
            <a:off x="857224" y="428604"/>
            <a:ext cx="2784883" cy="923330"/>
          </a:xfrm>
          <a:prstGeom prst="rect">
            <a:avLst/>
          </a:prstGeom>
          <a:noFill/>
        </p:spPr>
        <p:txBody>
          <a:bodyPr wrap="squar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Criteria</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Прямоугольник 3"/>
          <p:cNvSpPr/>
          <p:nvPr/>
        </p:nvSpPr>
        <p:spPr>
          <a:xfrm>
            <a:off x="1" y="1500174"/>
            <a:ext cx="4000496" cy="5170646"/>
          </a:xfrm>
          <a:prstGeom prst="rect">
            <a:avLst/>
          </a:prstGeom>
          <a:noFill/>
        </p:spPr>
        <p:txBody>
          <a:bodyPr wrap="square" lIns="91440" tIns="45720" rIns="91440" bIns="45720">
            <a:spAutoFit/>
          </a:bodyPr>
          <a:lstStyle/>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main criterion is the age of vintage object - it should be 30 to 60 years.</a:t>
            </a:r>
          </a:p>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The clothes that you created in the last 15 years is considered to be a modern,</a:t>
            </a:r>
          </a:p>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over 60 years - antiques. Some fashion designers [who?] Refer to a vintage clothing created before the 60s. </a:t>
            </a:r>
          </a:p>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last century, </a:t>
            </a:r>
          </a:p>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 things started in the later period, considered to retro. Traditionally, classification of vintage items divided for decades .</a:t>
            </a:r>
          </a:p>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Another criterion reckoning things in the category of vintage style is a reflection of the inherent specific period: </a:t>
            </a:r>
          </a:p>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Vintage items must express the fashion trends of their time.</a:t>
            </a:r>
          </a:p>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Vintage items and clothing from older collections of famous designers of the XX century are collectible</a:t>
            </a:r>
            <a:r>
              <a:rPr lang="en-US" sz="16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a:t>
            </a:r>
            <a:endParaRPr lang="ru-RU" sz="16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7" presetClass="entr" presetSubtype="0" fill="hold" grpId="0" nodeType="withEffect">
                                  <p:stCondLst>
                                    <p:cond delay="0"/>
                                  </p:stCondLst>
                                  <p:iterate type="lt">
                                    <p:tmPct val="50000"/>
                                  </p:iterate>
                                  <p:childTnLst>
                                    <p:set>
                                      <p:cBhvr>
                                        <p:cTn id="10" dur="1" fill="hold">
                                          <p:stCondLst>
                                            <p:cond delay="0"/>
                                          </p:stCondLst>
                                        </p:cTn>
                                        <p:tgtEl>
                                          <p:spTgt spid="3"/>
                                        </p:tgtEl>
                                        <p:attrNameLst>
                                          <p:attrName>style.visibility</p:attrName>
                                        </p:attrNameLst>
                                      </p:cBhvr>
                                      <p:to>
                                        <p:strVal val="visible"/>
                                      </p:to>
                                    </p:set>
                                    <p:anim calcmode="discrete" valueType="clr">
                                      <p:cBhvr override="childStyle">
                                        <p:cTn id="11"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
                                        </p:tgtEl>
                                        <p:attrNameLst>
                                          <p:attrName>fillcolor</p:attrName>
                                        </p:attrNameLst>
                                      </p:cBhvr>
                                      <p:tavLst>
                                        <p:tav tm="0">
                                          <p:val>
                                            <p:clrVal>
                                              <a:schemeClr val="accent2"/>
                                            </p:clrVal>
                                          </p:val>
                                        </p:tav>
                                        <p:tav tm="50000">
                                          <p:val>
                                            <p:clrVal>
                                              <a:schemeClr val="hlink"/>
                                            </p:clrVal>
                                          </p:val>
                                        </p:tav>
                                      </p:tavLst>
                                    </p:anim>
                                    <p:set>
                                      <p:cBhvr>
                                        <p:cTn id="13" dur="80"/>
                                        <p:tgtEl>
                                          <p:spTgt spid="3"/>
                                        </p:tgtEl>
                                        <p:attrNameLst>
                                          <p:attrName>fill.type</p:attrName>
                                        </p:attrNameLst>
                                      </p:cBhvr>
                                      <p:to>
                                        <p:strVal val="solid"/>
                                      </p:to>
                                    </p:set>
                                  </p:childTnLst>
                                </p:cTn>
                              </p:par>
                              <p:par>
                                <p:cTn id="14" presetID="25"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9" dur="1000" fill="hold"/>
                                        <p:tgtEl>
                                          <p:spTgt spid="4"/>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sz="6600" smtClean="0"/>
              <a:t>Interesting facts</a:t>
            </a:r>
            <a:endParaRPr lang="ru-RU" sz="6600" dirty="0"/>
          </a:p>
        </p:txBody>
      </p:sp>
      <p:sp>
        <p:nvSpPr>
          <p:cNvPr id="3" name="Прямоугольник 2"/>
          <p:cNvSpPr/>
          <p:nvPr/>
        </p:nvSpPr>
        <p:spPr>
          <a:xfrm>
            <a:off x="-11501550" y="1785926"/>
            <a:ext cx="30728157" cy="646331"/>
          </a:xfrm>
          <a:prstGeom prst="rect">
            <a:avLst/>
          </a:prstGeom>
          <a:noFill/>
        </p:spPr>
        <p:txBody>
          <a:bodyPr wrap="square" lIns="91440" tIns="45720" rIns="91440" bIns="45720">
            <a:spAutoFit/>
          </a:bodyPr>
          <a:lstStyle/>
          <a:p>
            <a:pPr algn="ct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In March, in Helsinki (Finland) hosts an annual festival of vintage.</a:t>
            </a:r>
          </a:p>
          <a:p>
            <a:pPr algn="ct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Venue - the cultural center Kaapeli</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Прямоугольник 3"/>
          <p:cNvSpPr/>
          <p:nvPr/>
        </p:nvSpPr>
        <p:spPr>
          <a:xfrm>
            <a:off x="0" y="2500306"/>
            <a:ext cx="9035230" cy="646331"/>
          </a:xfrm>
          <a:prstGeom prst="rect">
            <a:avLst/>
          </a:prstGeom>
          <a:noFill/>
        </p:spPr>
        <p:txBody>
          <a:bodyPr wrap="none" lIns="91440" tIns="45720" rIns="91440" bIns="45720">
            <a:spAutoFit/>
          </a:bodyPr>
          <a:lstStyle/>
          <a:p>
            <a:pPr algn="ctr"/>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1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That the City of New York (USA) - a city in which regularly takes a huge amount of vintage markets.</a:t>
            </a:r>
          </a:p>
          <a:p>
            <a:pPr algn="ctr"/>
            <a:r>
              <a:rPr lang="en-US" sz="1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Among the most popular vintage items: jewelry and other jewelry, furniture, books.</a:t>
            </a:r>
            <a:endParaRPr lang="ru-RU"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285720" y="3286124"/>
            <a:ext cx="7382598" cy="646331"/>
          </a:xfrm>
          <a:prstGeom prst="rect">
            <a:avLst/>
          </a:prstGeom>
          <a:noFill/>
        </p:spPr>
        <p:txBody>
          <a:bodyPr wrap="none" lIns="91440" tIns="45720" rIns="91440" bIns="45720">
            <a:spAutoFit/>
          </a:bodyPr>
          <a:lstStyle/>
          <a:p>
            <a:pPr algn="ct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Every Sunday in Berlin (Germany) in the Mauerpark, at Gleimstraße 55,</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held the largest market of the vintage.</a:t>
            </a:r>
            <a:endParaRPr lang="ru-RU"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1"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28894" y="3571876"/>
            <a:ext cx="6215106" cy="2800767"/>
          </a:xfrm>
          <a:prstGeom prst="rect">
            <a:avLst/>
          </a:prstGeom>
          <a:noFill/>
        </p:spPr>
        <p:txBody>
          <a:bodyPr wrap="square" lIns="91440" tIns="45720" rIns="91440" bIns="45720">
            <a:spAutoFit/>
          </a:bodyPr>
          <a:lstStyle/>
          <a:p>
            <a:pPr algn="ctr"/>
            <a:r>
              <a:rPr lang="en-US" sz="4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Performed:</a:t>
            </a:r>
          </a:p>
          <a:p>
            <a:pPr algn="ctr"/>
            <a:r>
              <a:rPr lang="en-US" sz="4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student in grade 9 MOU "monastery school"</a:t>
            </a:r>
          </a:p>
          <a:p>
            <a:pPr algn="ctr"/>
            <a:r>
              <a:rPr lang="en-US" sz="44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Zavodova</a:t>
            </a:r>
            <a:r>
              <a:rPr lang="en-US" sz="4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Daria</a:t>
            </a:r>
            <a:endParaRPr lang="ru-RU" sz="4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89</TotalTime>
  <Words>298</Words>
  <Application>Microsoft Office PowerPoint</Application>
  <PresentationFormat>Экран (4:3)</PresentationFormat>
  <Paragraphs>21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Бумажная</vt:lpstr>
      <vt:lpstr>Слайд 1</vt:lpstr>
      <vt:lpstr>Vintage" in fashion and design generally implies the original thing the previous generation (i.e. under 30), which is clearly seen "rage" and rush style since its inception. That is why the passion for vintage you need to constantly refer to the history of fashion of different decades of the twentieth century. Despite the fact that the demand for vintage clothing has existed since the early 1950's, vintage style appeared, and then came into Vogue in Nacala-ies. Increased public interest in this new direction, are now part of the Western mass culture, was caused largely by a passion for vintage clothing's top models and celebrities such as Julia Roberts, Renee Zellweger, Chloe sevigny,Tatiana Sorokko, Kate moss and Dita von Teese.[1][2] Final confirmation of vintage clothing as a legitimate phenomenon of fashion has been the emergence of First lady Obama Schemichel the evening toilet of the 1950s, American fashion designer Norman Norell (Norman Norell) at the Christmas in Washington concert in December 2010</vt:lpstr>
      <vt:lpstr>Слайд 3</vt:lpstr>
      <vt:lpstr>Interesting facts</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dc:creator>
  <cp:lastModifiedBy>ДОМ</cp:lastModifiedBy>
  <cp:revision>9</cp:revision>
  <dcterms:created xsi:type="dcterms:W3CDTF">2015-11-15T08:35:09Z</dcterms:created>
  <dcterms:modified xsi:type="dcterms:W3CDTF">2015-11-15T10:04:35Z</dcterms:modified>
</cp:coreProperties>
</file>